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84" r:id="rId2"/>
  </p:sldMasterIdLst>
  <p:notesMasterIdLst>
    <p:notesMasterId r:id="rId9"/>
  </p:notesMasterIdLst>
  <p:handoutMasterIdLst>
    <p:handoutMasterId r:id="rId10"/>
  </p:handoutMasterIdLst>
  <p:sldIdLst>
    <p:sldId id="258" r:id="rId3"/>
    <p:sldId id="263" r:id="rId4"/>
    <p:sldId id="259" r:id="rId5"/>
    <p:sldId id="266" r:id="rId6"/>
    <p:sldId id="265" r:id="rId7"/>
    <p:sldId id="264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61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79" d="100"/>
          <a:sy n="79" d="100"/>
        </p:scale>
        <p:origin x="2496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explosion val="49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cat>
            <c:strRef>
              <c:f>Sheet1!$A$2:$A$3</c:f>
              <c:strCache>
                <c:ptCount val="2"/>
                <c:pt idx="0">
                  <c:v>Grant scheme</c:v>
                </c:pt>
                <c:pt idx="1">
                  <c:v>Action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8.1999999999999993</c:v>
                </c:pt>
                <c:pt idx="1">
                  <c:v>1.2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egendEntry>
        <c:idx val="0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egendEntry>
        <c:idx val="1"/>
        <c:txPr>
          <a:bodyPr rot="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F7CC58-21DF-45E0-9C83-5689BA8E893E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7194E1-C404-494D-90C4-76F09FA5858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4555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44C1DCC-F72F-4E93-BB8C-E5CEFD96BEC5}" type="datetimeFigureOut">
              <a:rPr lang="en-US" smtClean="0"/>
              <a:t>4/23/2014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48074D-717C-46BA-8081-604674BE3C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38304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A5B1F82-58EF-4D22-852D-D3E7AD933D3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46119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 bwMode="ltGray">
      <p:bgPr>
        <a:blipFill dpi="0" rotWithShape="1">
          <a:blip r:embed="rId2">
            <a:alphaModFix amt="7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/>
          <p:cNvGrpSpPr/>
          <p:nvPr/>
        </p:nvGrpSpPr>
        <p:grpSpPr>
          <a:xfrm>
            <a:off x="3048" y="0"/>
            <a:ext cx="12188952" cy="6858000"/>
            <a:chOff x="-1" y="0"/>
            <a:chExt cx="12188952" cy="6858000"/>
          </a:xfrm>
        </p:grpSpPr>
        <p:pic>
          <p:nvPicPr>
            <p:cNvPr id="10" name="Picture 9"/>
            <p:cNvPicPr preferRelativeResize="0">
              <a:picLocks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" y="0"/>
              <a:ext cx="12188952" cy="6858000"/>
            </a:xfrm>
            <a:prstGeom prst="rect">
              <a:avLst/>
            </a:prstGeom>
          </p:spPr>
        </p:pic>
        <p:grpSp>
          <p:nvGrpSpPr>
            <p:cNvPr id="7" name="Group 6"/>
            <p:cNvGrpSpPr/>
            <p:nvPr/>
          </p:nvGrpSpPr>
          <p:grpSpPr>
            <a:xfrm>
              <a:off x="0" y="0"/>
              <a:ext cx="4457701" cy="6858000"/>
              <a:chOff x="0" y="0"/>
              <a:chExt cx="4457701" cy="6858000"/>
            </a:xfrm>
          </p:grpSpPr>
          <p:sp>
            <p:nvSpPr>
              <p:cNvPr id="8" name="Rectangle 2"/>
              <p:cNvSpPr>
                <a:spLocks noChangeArrowheads="1"/>
              </p:cNvSpPr>
              <p:nvPr/>
            </p:nvSpPr>
            <p:spPr bwMode="ltGray">
              <a:xfrm>
                <a:off x="0" y="0"/>
                <a:ext cx="1100667" cy="6858000"/>
              </a:xfrm>
              <a:prstGeom prst="rect">
                <a:avLst/>
              </a:prstGeom>
              <a:solidFill>
                <a:schemeClr val="tx2">
                  <a:alpha val="50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bg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  <p:sp>
            <p:nvSpPr>
              <p:cNvPr id="9" name="Rectangle 8"/>
              <p:cNvSpPr>
                <a:spLocks noChangeArrowheads="1"/>
              </p:cNvSpPr>
              <p:nvPr/>
            </p:nvSpPr>
            <p:spPr bwMode="ltGray">
              <a:xfrm>
                <a:off x="1" y="3543300"/>
                <a:ext cx="4457700" cy="122238"/>
              </a:xfrm>
              <a:prstGeom prst="rect">
                <a:avLst/>
              </a:prstGeom>
              <a:solidFill>
                <a:schemeClr val="accent3">
                  <a:alpha val="6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/>
              <a:p>
                <a:endParaRPr lang="en-US" sz="1800"/>
              </a:p>
            </p:txBody>
          </p:sp>
        </p:grpSp>
      </p:grp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09739943-51D2-4702-B543-B9814A537D24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805234"/>
            <a:ext cx="9144000" cy="1655762"/>
          </a:xfrm>
        </p:spPr>
        <p:txBody>
          <a:bodyPr/>
          <a:lstStyle>
            <a:lvl1pPr marL="0" indent="0" algn="ctr">
              <a:buNone/>
              <a:defRPr sz="24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 bwMode="ltGray">
          <a:xfrm>
            <a:off x="1524000" y="1041400"/>
            <a:ext cx="9144000" cy="2387600"/>
          </a:xfrm>
        </p:spPr>
        <p:txBody>
          <a:bodyPr anchor="b"/>
          <a:lstStyle>
            <a:lvl1pPr algn="ctr">
              <a:defRPr sz="6000" b="0" cap="none" spc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68543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FA3355B-9777-483F-8E45-F4EB93146D4C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86935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B12785-FF6D-4F3C-A941-14FEB056FE3C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7007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86BEEC-8DEA-42B7-9494-1A3087A7257E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81979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FEFD05-A422-48DD-99E3-82073ADBFEC5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62262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21699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B45677-F5C2-4323-AFC1-6D5585DAE7FD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3705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7A6D-E938-4539-8068-9FB6BDC466E0}" type="datetime1">
              <a:rPr lang="en-US" smtClean="0"/>
              <a:t>4/23/2014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9663" y="2193925"/>
            <a:ext cx="5157787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9663" y="1489075"/>
            <a:ext cx="5157787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1850" y="2193925"/>
            <a:ext cx="5156200" cy="3978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489075"/>
            <a:ext cx="5156200" cy="641350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274638"/>
            <a:ext cx="10515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66809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966-9781-4D50-B4EF-B3E8A075DF2C}" type="datetime1">
              <a:rPr lang="en-US" smtClean="0"/>
              <a:t>4/23/2014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15670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266876-1D99-46D4-B4B2-9DBD57577DC6}" type="datetime1">
              <a:rPr lang="en-US" smtClean="0"/>
              <a:t>4/23/2014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19101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A4728-D0B8-41C4-B202-F68598FDC970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3999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CBEBA3-4954-44D8-8F32-125A84CED871}" type="datetime1">
              <a:rPr lang="en-US" smtClean="0"/>
              <a:t>4/23/2014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F532363-5462-4229-83AC-AF010E83DB6E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101850"/>
            <a:ext cx="3932237" cy="3759200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77477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>
            <a:alphaModFix amt="70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fld id="{6F999003-81F2-42A3-8425-B9FA0863265B}" type="datetime1">
              <a:rPr lang="en-US" smtClean="0"/>
              <a:t>4/23/2014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8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077200" y="6356350"/>
            <a:ext cx="3276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5F532363-5462-4229-83AC-AF010E83DB6E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 smtClean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ltGray"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4156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914400" rtl="0" eaLnBrk="1" latinLnBrk="0" hangingPunct="1">
        <a:spcBef>
          <a:spcPct val="0"/>
        </a:spcBef>
        <a:buNone/>
        <a:defRPr sz="4400" b="0" kern="1200"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ct val="30000"/>
        </a:spcBef>
        <a:buClr>
          <a:schemeClr val="accent5">
            <a:lumMod val="75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05118" y="3805233"/>
            <a:ext cx="11586882" cy="2189167"/>
          </a:xfrm>
        </p:spPr>
        <p:txBody>
          <a:bodyPr>
            <a:noAutofit/>
          </a:bodyPr>
          <a:lstStyle/>
          <a:p>
            <a:r>
              <a:rPr lang="en-US" sz="3900" dirty="0"/>
              <a:t>Bridging the Gap between </a:t>
            </a:r>
            <a:r>
              <a:rPr lang="en-US" sz="3900" dirty="0" smtClean="0"/>
              <a:t>Education </a:t>
            </a:r>
            <a:r>
              <a:rPr lang="en-US" sz="3900" dirty="0"/>
              <a:t>and Employment through </a:t>
            </a:r>
            <a:r>
              <a:rPr lang="en-US" sz="3900" dirty="0" smtClean="0"/>
              <a:t>Modernized </a:t>
            </a:r>
            <a:r>
              <a:rPr lang="en-US" sz="3900" dirty="0"/>
              <a:t>Maritime </a:t>
            </a:r>
            <a:r>
              <a:rPr lang="en-US" sz="3900" dirty="0" smtClean="0"/>
              <a:t>VET School Curricula</a:t>
            </a:r>
          </a:p>
          <a:p>
            <a:endParaRPr lang="en-US" sz="1200" dirty="0" smtClean="0"/>
          </a:p>
          <a:p>
            <a:r>
              <a:rPr lang="en-GB" sz="2800" b="1" dirty="0" smtClean="0">
                <a:effectLst/>
              </a:rPr>
              <a:t>Project </a:t>
            </a:r>
            <a:r>
              <a:rPr lang="en-GB" sz="2800" b="1" dirty="0">
                <a:effectLst/>
              </a:rPr>
              <a:t>IPA 4.1.3.1.07.01.c13 </a:t>
            </a:r>
            <a:r>
              <a:rPr lang="en-GB" sz="2800" b="1" smtClean="0">
                <a:effectLst/>
              </a:rPr>
              <a:t>– </a:t>
            </a:r>
            <a:r>
              <a:rPr lang="en-GB" sz="2800" b="1">
                <a:effectLst/>
              </a:rPr>
              <a:t>F</a:t>
            </a:r>
            <a:r>
              <a:rPr lang="en-GB" sz="2800" b="1" smtClean="0">
                <a:effectLst/>
              </a:rPr>
              <a:t>inanced </a:t>
            </a:r>
            <a:r>
              <a:rPr lang="en-GB" sz="2800" b="1" dirty="0">
                <a:effectLst/>
              </a:rPr>
              <a:t>by </a:t>
            </a:r>
            <a:r>
              <a:rPr lang="en-GB" sz="2800" b="1" dirty="0" smtClean="0">
                <a:effectLst/>
              </a:rPr>
              <a:t>the </a:t>
            </a:r>
            <a:r>
              <a:rPr lang="en-GB" sz="2800" b="1" dirty="0">
                <a:effectLst/>
              </a:rPr>
              <a:t>European Union</a:t>
            </a:r>
            <a:endParaRPr lang="en-US" sz="2800" b="1" dirty="0">
              <a:effectLst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586752"/>
            <a:ext cx="9144000" cy="1842247"/>
          </a:xfrm>
        </p:spPr>
        <p:txBody>
          <a:bodyPr>
            <a:normAutofit/>
          </a:bodyPr>
          <a:lstStyle/>
          <a:p>
            <a:r>
              <a:rPr lang="en-US" sz="4000" dirty="0" smtClean="0"/>
              <a:t>Beneficiary</a:t>
            </a:r>
            <a:r>
              <a:rPr lang="en-US" sz="4000" dirty="0"/>
              <a:t>: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 </a:t>
            </a:r>
            <a:r>
              <a:rPr lang="en-US" sz="6300" dirty="0"/>
              <a:t>The Maritime School </a:t>
            </a:r>
            <a:r>
              <a:rPr lang="en-US" sz="6300" dirty="0" smtClean="0"/>
              <a:t>Bakar</a:t>
            </a:r>
            <a:endParaRPr lang="en-US" sz="6300" dirty="0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65371" y="-18437"/>
            <a:ext cx="7968937" cy="1122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56399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045029"/>
            <a:ext cx="10515600" cy="5131934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endParaRPr lang="en-GB" sz="4000" dirty="0" smtClean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Operational Programme</a:t>
            </a:r>
          </a:p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for </a:t>
            </a:r>
            <a:r>
              <a:rPr lang="en-GB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Human Resources Development for </a:t>
            </a: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Croatia </a:t>
            </a:r>
            <a:r>
              <a:rPr lang="en-GB" sz="4000" dirty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Instrument for Pre-Accession </a:t>
            </a: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Assistance</a:t>
            </a:r>
          </a:p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(IPA)</a:t>
            </a:r>
            <a:endParaRPr lang="en-US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937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4870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2281918"/>
          </a:xfrm>
        </p:spPr>
        <p:txBody>
          <a:bodyPr>
            <a:normAutofit/>
          </a:bodyPr>
          <a:lstStyle/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Modernization of school curricula in VET schools</a:t>
            </a:r>
          </a:p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in line with the changing needs</a:t>
            </a:r>
          </a:p>
          <a:p>
            <a:pPr marL="0" lvl="0" indent="0" algn="ctr">
              <a:buNone/>
            </a:pPr>
            <a:r>
              <a:rPr lang="en-GB" sz="4000" dirty="0" smtClean="0">
                <a:solidFill>
                  <a:srgbClr val="002060"/>
                </a:solidFill>
                <a:latin typeface="+mj-lt"/>
                <a:ea typeface="+mj-ea"/>
                <a:cs typeface="+mj-cs"/>
              </a:rPr>
              <a:t>of the labour market/economy</a:t>
            </a:r>
          </a:p>
          <a:p>
            <a:pPr marL="0" lvl="0" indent="0" algn="ctr">
              <a:buNone/>
            </a:pPr>
            <a:endParaRPr lang="en-GB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  <a:p>
            <a:pPr marL="0" lvl="0" indent="0" algn="ctr">
              <a:buNone/>
            </a:pPr>
            <a:endParaRPr lang="en-US" sz="4000" dirty="0">
              <a:solidFill>
                <a:srgbClr val="00206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solidFill>
                  <a:srgbClr val="002060"/>
                </a:solidFill>
                <a:effectLst/>
              </a:rPr>
              <a:t>Call for proposals - Grant scheme  </a:t>
            </a:r>
            <a:endParaRPr lang="en-US" dirty="0">
              <a:solidFill>
                <a:srgbClr val="002060"/>
              </a:solidFill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5138057" cy="723887"/>
          </a:xfrm>
          <a:prstGeom prst="rect">
            <a:avLst/>
          </a:prstGeom>
        </p:spPr>
      </p:pic>
      <p:graphicFrame>
        <p:nvGraphicFramePr>
          <p:cNvPr id="12" name="Chart 11"/>
          <p:cNvGraphicFramePr/>
          <p:nvPr>
            <p:extLst>
              <p:ext uri="{D42A27DB-BD31-4B8C-83A1-F6EECF244321}">
                <p14:modId xmlns:p14="http://schemas.microsoft.com/office/powerpoint/2010/main" val="4170751569"/>
              </p:ext>
            </p:extLst>
          </p:nvPr>
        </p:nvGraphicFramePr>
        <p:xfrm>
          <a:off x="3788229" y="3753153"/>
          <a:ext cx="4557486" cy="310484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420915" y="5921829"/>
            <a:ext cx="26996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2060"/>
                </a:solidFill>
              </a:rPr>
              <a:t>VET - </a:t>
            </a:r>
            <a:r>
              <a:rPr lang="en-GB" dirty="0"/>
              <a:t>Vocational Education </a:t>
            </a:r>
            <a:r>
              <a:rPr lang="en-GB" dirty="0" smtClean="0"/>
              <a:t>	and </a:t>
            </a:r>
            <a:r>
              <a:rPr lang="en-GB" dirty="0"/>
              <a:t>Training</a:t>
            </a:r>
          </a:p>
        </p:txBody>
      </p:sp>
    </p:spTree>
    <p:extLst>
      <p:ext uri="{BB962C8B-B14F-4D97-AF65-F5344CB8AC3E}">
        <p14:creationId xmlns:p14="http://schemas.microsoft.com/office/powerpoint/2010/main" val="7506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2" grpId="0">
        <p:bldAsOne/>
      </p:bldGraphic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>
          <a:xfrm>
            <a:off x="6172200" y="2414015"/>
            <a:ext cx="5181600" cy="37629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smtClean="0"/>
              <a:t>Partner </a:t>
            </a:r>
            <a:r>
              <a:rPr lang="hr-HR" b="1" dirty="0"/>
              <a:t>2: Croatian </a:t>
            </a:r>
            <a:r>
              <a:rPr lang="hr-HR" b="1" dirty="0" err="1"/>
              <a:t>Employers</a:t>
            </a:r>
            <a:r>
              <a:rPr lang="hr-HR" b="1" dirty="0"/>
              <a:t>' </a:t>
            </a:r>
            <a:r>
              <a:rPr lang="hr-HR" b="1" dirty="0" err="1"/>
              <a:t>Association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Leader, Nenad Seifert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Administrator, </a:t>
            </a:r>
            <a:r>
              <a:rPr lang="hr-HR" dirty="0" err="1"/>
              <a:t>Stefani</a:t>
            </a:r>
            <a:r>
              <a:rPr lang="hr-HR" dirty="0"/>
              <a:t> </a:t>
            </a:r>
            <a:r>
              <a:rPr lang="hr-HR" dirty="0" err="1"/>
              <a:t>Mikulec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endParaRPr lang="en-GB" b="1" dirty="0" smtClean="0"/>
          </a:p>
          <a:p>
            <a:pPr marL="0" indent="0">
              <a:buNone/>
            </a:pPr>
            <a:endParaRPr lang="en-GB" b="1" dirty="0"/>
          </a:p>
          <a:p>
            <a:pPr marL="0" indent="0">
              <a:buNone/>
            </a:pPr>
            <a:r>
              <a:rPr lang="hr-HR" b="1" dirty="0" err="1" smtClean="0"/>
              <a:t>Associate</a:t>
            </a:r>
            <a:r>
              <a:rPr lang="hr-HR" b="1" dirty="0"/>
              <a:t>: </a:t>
            </a:r>
            <a:r>
              <a:rPr lang="hr-HR" b="1" dirty="0" err="1"/>
              <a:t>Seafarers</a:t>
            </a:r>
            <a:r>
              <a:rPr lang="hr-HR" b="1" dirty="0"/>
              <a:t>' Union </a:t>
            </a:r>
            <a:r>
              <a:rPr lang="hr-HR" b="1" dirty="0" err="1"/>
              <a:t>of</a:t>
            </a:r>
            <a:r>
              <a:rPr lang="hr-HR" b="1" dirty="0"/>
              <a:t> Croatia</a:t>
            </a:r>
            <a:endParaRPr lang="en-GB" dirty="0"/>
          </a:p>
          <a:p>
            <a:pPr marL="0" indent="0">
              <a:buNone/>
            </a:pPr>
            <a:r>
              <a:rPr lang="hr-HR" dirty="0" err="1"/>
              <a:t>Representative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Associate</a:t>
            </a:r>
            <a:r>
              <a:rPr lang="hr-HR" dirty="0"/>
              <a:t>, Danilo </a:t>
            </a:r>
            <a:r>
              <a:rPr lang="hr-HR" dirty="0" err="1"/>
              <a:t>Prestint</a:t>
            </a:r>
            <a:endParaRPr lang="en-GB" dirty="0"/>
          </a:p>
          <a:p>
            <a:endParaRPr lang="en-GB" dirty="0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838200" y="2414015"/>
            <a:ext cx="5181600" cy="3762947"/>
          </a:xfrm>
        </p:spPr>
        <p:txBody>
          <a:bodyPr>
            <a:normAutofit fontScale="77500" lnSpcReduction="20000"/>
          </a:bodyPr>
          <a:lstStyle/>
          <a:p>
            <a:pPr marL="0" indent="0">
              <a:buNone/>
            </a:pPr>
            <a:r>
              <a:rPr lang="hr-HR" b="1" dirty="0" err="1" smtClean="0"/>
              <a:t>Beneficiary</a:t>
            </a:r>
            <a:r>
              <a:rPr lang="hr-HR" b="1" dirty="0"/>
              <a:t>: </a:t>
            </a:r>
            <a:r>
              <a:rPr lang="hr-HR" b="1" dirty="0" err="1"/>
              <a:t>Maritime</a:t>
            </a:r>
            <a:r>
              <a:rPr lang="hr-HR" b="1" dirty="0"/>
              <a:t> </a:t>
            </a:r>
            <a:r>
              <a:rPr lang="hr-HR" b="1" dirty="0" err="1"/>
              <a:t>School</a:t>
            </a:r>
            <a:r>
              <a:rPr lang="hr-HR" b="1"/>
              <a:t> </a:t>
            </a:r>
            <a:r>
              <a:rPr lang="hr-HR" b="1" smtClean="0"/>
              <a:t>Bakar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Headmaster, </a:t>
            </a:r>
            <a:r>
              <a:rPr lang="en-GB" dirty="0" err="1"/>
              <a:t>Gordan</a:t>
            </a:r>
            <a:r>
              <a:rPr lang="en-GB" dirty="0"/>
              <a:t> </a:t>
            </a:r>
            <a:r>
              <a:rPr lang="en-GB" dirty="0" err="1"/>
              <a:t>Papeš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Leader, </a:t>
            </a:r>
            <a:r>
              <a:rPr lang="en-GB" dirty="0"/>
              <a:t>Davor Oštrić</a:t>
            </a:r>
          </a:p>
          <a:p>
            <a:pPr marL="0" indent="0">
              <a:buNone/>
            </a:pPr>
            <a:r>
              <a:rPr lang="hr-HR" dirty="0"/>
              <a:t>Project Administrator, Iva Vuletić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</a:t>
            </a:r>
            <a:r>
              <a:rPr lang="hr-HR" dirty="0" err="1"/>
              <a:t>Accountant</a:t>
            </a:r>
            <a:r>
              <a:rPr lang="hr-HR" dirty="0"/>
              <a:t>, Aleksandar Popadić</a:t>
            </a:r>
            <a:endParaRPr lang="en-GB" dirty="0"/>
          </a:p>
          <a:p>
            <a:pPr marL="0" indent="0">
              <a:buNone/>
            </a:pPr>
            <a:endParaRPr lang="en-GB" dirty="0"/>
          </a:p>
          <a:p>
            <a:pPr marL="0" indent="0">
              <a:buNone/>
            </a:pPr>
            <a:r>
              <a:rPr lang="en-GB" b="1" dirty="0"/>
              <a:t>Partner 1: Secondary School </a:t>
            </a:r>
            <a:r>
              <a:rPr lang="en-GB" b="1" dirty="0" err="1"/>
              <a:t>Ambroz</a:t>
            </a:r>
            <a:r>
              <a:rPr lang="en-GB" b="1" dirty="0"/>
              <a:t> </a:t>
            </a:r>
            <a:r>
              <a:rPr lang="en-GB" b="1" dirty="0" err="1"/>
              <a:t>Haračić</a:t>
            </a:r>
            <a:r>
              <a:rPr lang="en-GB" dirty="0"/>
              <a:t> </a:t>
            </a:r>
            <a:r>
              <a:rPr lang="en-GB" b="1" dirty="0"/>
              <a:t>Mali </a:t>
            </a:r>
            <a:r>
              <a:rPr lang="en-GB" b="1" dirty="0" err="1"/>
              <a:t>Lošinj</a:t>
            </a:r>
            <a:endParaRPr lang="en-GB" dirty="0"/>
          </a:p>
          <a:p>
            <a:pPr marL="0" indent="0">
              <a:buNone/>
            </a:pPr>
            <a:r>
              <a:rPr lang="en-GB" dirty="0"/>
              <a:t>Headmistress, </a:t>
            </a:r>
            <a:r>
              <a:rPr lang="en-GB" dirty="0" err="1"/>
              <a:t>Jelena</a:t>
            </a:r>
            <a:r>
              <a:rPr lang="en-GB" dirty="0"/>
              <a:t> </a:t>
            </a:r>
            <a:r>
              <a:rPr lang="en-GB" dirty="0" err="1"/>
              <a:t>Bralić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Leader, </a:t>
            </a:r>
            <a:r>
              <a:rPr lang="hr-HR" dirty="0" err="1"/>
              <a:t>Aldina</a:t>
            </a:r>
            <a:r>
              <a:rPr lang="hr-HR" dirty="0"/>
              <a:t> Burić</a:t>
            </a:r>
            <a:endParaRPr lang="en-GB" dirty="0"/>
          </a:p>
          <a:p>
            <a:pPr marL="0" indent="0">
              <a:buNone/>
            </a:pPr>
            <a:r>
              <a:rPr lang="hr-HR" dirty="0"/>
              <a:t>Project Administrator, Iva </a:t>
            </a:r>
            <a:r>
              <a:rPr lang="hr-HR" dirty="0" err="1"/>
              <a:t>Krivičić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>
                <a:effectLst/>
              </a:rPr>
              <a:t>Partnership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5139373" cy="725487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2557272" y="1495963"/>
            <a:ext cx="7077456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2400" b="1" u="sng" dirty="0"/>
              <a:t>Project Team</a:t>
            </a:r>
            <a:endParaRPr lang="en-GB" sz="2400" u="sng" dirty="0"/>
          </a:p>
          <a:p>
            <a:pPr algn="ctr"/>
            <a:r>
              <a:rPr lang="hr-HR" sz="2200" dirty="0"/>
              <a:t>Project Manager, Darko </a:t>
            </a:r>
            <a:r>
              <a:rPr lang="hr-HR" sz="2200" dirty="0" err="1"/>
              <a:t>Jureković</a:t>
            </a:r>
            <a:endParaRPr lang="en-GB" sz="2200" dirty="0"/>
          </a:p>
        </p:txBody>
      </p:sp>
    </p:spTree>
    <p:extLst>
      <p:ext uri="{BB962C8B-B14F-4D97-AF65-F5344CB8AC3E}">
        <p14:creationId xmlns:p14="http://schemas.microsoft.com/office/powerpoint/2010/main" val="78384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538514"/>
            <a:ext cx="10515600" cy="463844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hr-HR" dirty="0" err="1"/>
              <a:t>The</a:t>
            </a:r>
            <a:r>
              <a:rPr lang="hr-HR" dirty="0"/>
              <a:t> </a:t>
            </a:r>
            <a:r>
              <a:rPr lang="hr-HR" dirty="0" err="1" smtClean="0"/>
              <a:t>project’s</a:t>
            </a:r>
            <a:r>
              <a:rPr lang="en-GB" dirty="0" smtClean="0"/>
              <a:t>/action’s</a:t>
            </a:r>
            <a:r>
              <a:rPr lang="hr-HR" dirty="0" smtClean="0"/>
              <a:t> </a:t>
            </a:r>
            <a:r>
              <a:rPr lang="hr-HR" dirty="0" err="1"/>
              <a:t>objective</a:t>
            </a:r>
            <a:r>
              <a:rPr lang="hr-HR" dirty="0"/>
              <a:t> </a:t>
            </a:r>
            <a:r>
              <a:rPr lang="en-GB" dirty="0" err="1" smtClean="0"/>
              <a:t>wa</a:t>
            </a:r>
            <a:r>
              <a:rPr lang="hr-HR" dirty="0" smtClean="0"/>
              <a:t>s </a:t>
            </a:r>
            <a:r>
              <a:rPr lang="hr-HR" dirty="0"/>
              <a:t>to </a:t>
            </a:r>
            <a:r>
              <a:rPr lang="hr-HR" dirty="0" err="1"/>
              <a:t>develop</a:t>
            </a:r>
            <a:r>
              <a:rPr lang="hr-HR" dirty="0"/>
              <a:t> </a:t>
            </a:r>
            <a:r>
              <a:rPr lang="hr-HR" dirty="0" err="1" smtClean="0"/>
              <a:t>innovative</a:t>
            </a:r>
            <a:r>
              <a:rPr lang="hr-HR" dirty="0" smtClean="0"/>
              <a:t> </a:t>
            </a:r>
            <a:r>
              <a:rPr lang="hr-HR" dirty="0" err="1" smtClean="0"/>
              <a:t>features</a:t>
            </a:r>
            <a:endParaRPr lang="en-GB" dirty="0" smtClean="0"/>
          </a:p>
          <a:p>
            <a:pPr marL="0" indent="0" algn="ctr">
              <a:buNone/>
            </a:pPr>
            <a:r>
              <a:rPr lang="hr-HR" dirty="0" err="1" smtClean="0"/>
              <a:t>in</a:t>
            </a:r>
            <a:r>
              <a:rPr lang="hr-HR" dirty="0" smtClean="0"/>
              <a:t> </a:t>
            </a:r>
            <a:r>
              <a:rPr lang="hr-HR" dirty="0" err="1"/>
              <a:t>maritime</a:t>
            </a:r>
            <a:r>
              <a:rPr lang="hr-HR" dirty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raise</a:t>
            </a:r>
            <a:r>
              <a:rPr lang="hr-HR" dirty="0"/>
              <a:t> </a:t>
            </a:r>
            <a:r>
              <a:rPr lang="hr-HR" dirty="0" err="1" smtClean="0"/>
              <a:t>school</a:t>
            </a:r>
            <a:r>
              <a:rPr lang="en-GB" dirty="0" smtClean="0"/>
              <a:t>’</a:t>
            </a:r>
            <a:r>
              <a:rPr lang="hr-HR" dirty="0" smtClean="0"/>
              <a:t>s </a:t>
            </a:r>
            <a:r>
              <a:rPr lang="hr-HR" dirty="0" err="1"/>
              <a:t>capacity</a:t>
            </a:r>
            <a:r>
              <a:rPr lang="hr-HR" dirty="0"/>
              <a:t> for </a:t>
            </a:r>
            <a:r>
              <a:rPr lang="hr-HR" dirty="0" err="1"/>
              <a:t>provision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endParaRPr lang="en-GB" dirty="0" smtClean="0"/>
          </a:p>
          <a:p>
            <a:pPr marL="0" indent="0" algn="ctr">
              <a:buNone/>
            </a:pPr>
            <a:r>
              <a:rPr lang="hr-HR" dirty="0" err="1" smtClean="0"/>
              <a:t>labour-market</a:t>
            </a:r>
            <a:r>
              <a:rPr lang="hr-HR" dirty="0" smtClean="0"/>
              <a:t> </a:t>
            </a:r>
            <a:r>
              <a:rPr lang="hr-HR" dirty="0" err="1"/>
              <a:t>oriented</a:t>
            </a:r>
            <a:r>
              <a:rPr lang="hr-HR" dirty="0"/>
              <a:t> </a:t>
            </a:r>
            <a:r>
              <a:rPr lang="hr-HR" dirty="0" err="1" smtClean="0"/>
              <a:t>education</a:t>
            </a:r>
            <a:r>
              <a:rPr lang="hr-HR" dirty="0" smtClean="0"/>
              <a:t>.</a:t>
            </a:r>
            <a:endParaRPr lang="en-GB" dirty="0" smtClean="0"/>
          </a:p>
          <a:p>
            <a:pPr marL="0" indent="0" algn="just">
              <a:buNone/>
            </a:pPr>
            <a:r>
              <a:rPr lang="hr-HR" dirty="0" err="1" smtClean="0"/>
              <a:t>Specifically</a:t>
            </a:r>
            <a:r>
              <a:rPr lang="en-GB" dirty="0" smtClean="0"/>
              <a:t>: </a:t>
            </a:r>
          </a:p>
          <a:p>
            <a:pPr algn="just">
              <a:buFontTx/>
              <a:buChar char="-"/>
            </a:pPr>
            <a:r>
              <a:rPr lang="hr-HR" dirty="0" err="1" smtClean="0"/>
              <a:t>increased</a:t>
            </a:r>
            <a:r>
              <a:rPr lang="hr-HR" dirty="0" smtClean="0"/>
              <a:t> </a:t>
            </a:r>
            <a:r>
              <a:rPr lang="hr-HR" dirty="0"/>
              <a:t>human </a:t>
            </a:r>
            <a:r>
              <a:rPr lang="hr-HR" dirty="0" err="1"/>
              <a:t>resource</a:t>
            </a:r>
            <a:r>
              <a:rPr lang="hr-HR" dirty="0"/>
              <a:t>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material</a:t>
            </a:r>
            <a:r>
              <a:rPr lang="hr-HR" dirty="0"/>
              <a:t> </a:t>
            </a:r>
            <a:r>
              <a:rPr lang="hr-HR" dirty="0" err="1" smtClean="0"/>
              <a:t>capacities</a:t>
            </a:r>
            <a:endParaRPr lang="en-GB" dirty="0"/>
          </a:p>
          <a:p>
            <a:pPr algn="just">
              <a:buFontTx/>
              <a:buChar char="-"/>
            </a:pPr>
            <a:r>
              <a:rPr lang="hr-HR" dirty="0" err="1" smtClean="0"/>
              <a:t>enhanced</a:t>
            </a:r>
            <a:r>
              <a:rPr lang="hr-HR" dirty="0" smtClean="0"/>
              <a:t> </a:t>
            </a:r>
            <a:r>
              <a:rPr lang="hr-HR" dirty="0"/>
              <a:t>student </a:t>
            </a:r>
            <a:r>
              <a:rPr lang="hr-HR" dirty="0" err="1" smtClean="0"/>
              <a:t>employability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hr-HR" dirty="0" smtClean="0"/>
              <a:t>development </a:t>
            </a:r>
            <a:r>
              <a:rPr lang="hr-HR" dirty="0" err="1"/>
              <a:t>and</a:t>
            </a:r>
            <a:r>
              <a:rPr lang="hr-HR" dirty="0"/>
              <a:t> </a:t>
            </a:r>
            <a:r>
              <a:rPr lang="hr-HR" dirty="0" err="1"/>
              <a:t>testing</a:t>
            </a:r>
            <a:r>
              <a:rPr lang="hr-HR" dirty="0"/>
              <a:t> </a:t>
            </a:r>
            <a:r>
              <a:rPr lang="hr-HR" dirty="0" err="1"/>
              <a:t>of</a:t>
            </a:r>
            <a:r>
              <a:rPr lang="hr-HR" dirty="0"/>
              <a:t> </a:t>
            </a:r>
            <a:r>
              <a:rPr lang="hr-HR" dirty="0" err="1"/>
              <a:t>Learning</a:t>
            </a:r>
            <a:r>
              <a:rPr lang="hr-HR" dirty="0"/>
              <a:t> Management System (LMS</a:t>
            </a:r>
            <a:r>
              <a:rPr lang="hr-HR" dirty="0" smtClean="0"/>
              <a:t>)</a:t>
            </a:r>
            <a:endParaRPr lang="en-GB" dirty="0" smtClean="0"/>
          </a:p>
          <a:p>
            <a:pPr algn="just">
              <a:buFontTx/>
              <a:buChar char="-"/>
            </a:pPr>
            <a:r>
              <a:rPr lang="hr-HR" dirty="0" smtClean="0"/>
              <a:t> </a:t>
            </a:r>
            <a:r>
              <a:rPr lang="hr-HR" dirty="0"/>
              <a:t>development </a:t>
            </a:r>
            <a:r>
              <a:rPr lang="hr-HR" dirty="0" err="1"/>
              <a:t>of</a:t>
            </a:r>
            <a:r>
              <a:rPr lang="hr-HR" dirty="0"/>
              <a:t> online </a:t>
            </a:r>
            <a:r>
              <a:rPr lang="hr-HR" dirty="0" err="1"/>
              <a:t>content</a:t>
            </a:r>
            <a:r>
              <a:rPr lang="hr-HR" dirty="0"/>
              <a:t> for </a:t>
            </a:r>
            <a:r>
              <a:rPr lang="hr-HR" dirty="0" smtClean="0"/>
              <a:t>LMS</a:t>
            </a:r>
            <a:endParaRPr lang="en-GB" dirty="0"/>
          </a:p>
          <a:p>
            <a:pPr algn="just">
              <a:buFontTx/>
              <a:buChar char="-"/>
            </a:pPr>
            <a:r>
              <a:rPr lang="hr-HR" dirty="0" smtClean="0"/>
              <a:t> </a:t>
            </a:r>
            <a:r>
              <a:rPr lang="hr-HR" dirty="0" err="1"/>
              <a:t>improved</a:t>
            </a:r>
            <a:r>
              <a:rPr lang="hr-HR" dirty="0"/>
              <a:t> </a:t>
            </a:r>
            <a:r>
              <a:rPr lang="hr-HR" dirty="0" err="1"/>
              <a:t>communication</a:t>
            </a:r>
            <a:r>
              <a:rPr lang="hr-HR" dirty="0"/>
              <a:t> </a:t>
            </a:r>
            <a:r>
              <a:rPr lang="hr-HR" dirty="0" err="1"/>
              <a:t>with</a:t>
            </a:r>
            <a:r>
              <a:rPr lang="hr-HR" dirty="0"/>
              <a:t> </a:t>
            </a:r>
            <a:r>
              <a:rPr lang="hr-HR" dirty="0" err="1"/>
              <a:t>regional</a:t>
            </a:r>
            <a:r>
              <a:rPr lang="hr-HR" dirty="0"/>
              <a:t> </a:t>
            </a:r>
            <a:r>
              <a:rPr lang="en-GB" dirty="0" smtClean="0"/>
              <a:t>maritime </a:t>
            </a:r>
            <a:r>
              <a:rPr lang="hr-HR" dirty="0" err="1" smtClean="0"/>
              <a:t>stakeholders</a:t>
            </a:r>
            <a:r>
              <a:rPr lang="en-GB" dirty="0" smtClean="0"/>
              <a:t>.</a:t>
            </a:r>
            <a:endParaRPr lang="en-GB" dirty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Objectives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513937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5378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838200" y="1532964"/>
            <a:ext cx="10515600" cy="4948517"/>
          </a:xfrm>
        </p:spPr>
        <p:txBody>
          <a:bodyPr>
            <a:normAutofit lnSpcReduction="10000"/>
          </a:bodyPr>
          <a:lstStyle/>
          <a:p>
            <a:pPr marL="0" indent="268288" algn="just">
              <a:buNone/>
            </a:pPr>
            <a:r>
              <a:rPr lang="en-GB" dirty="0" smtClean="0"/>
              <a:t>After in-service training (70 hours of courses and webinars), vocational teachers gave extracurricular training courses for students (70 hours) enabling them to pass international seafarer licence exams.</a:t>
            </a:r>
          </a:p>
          <a:p>
            <a:pPr marL="0" indent="268288" algn="just">
              <a:buNone/>
            </a:pPr>
            <a:r>
              <a:rPr lang="en-GB" dirty="0" smtClean="0"/>
              <a:t>Design, development and testing of Learning Management System (LMS) for online learning and teaching.</a:t>
            </a:r>
          </a:p>
          <a:p>
            <a:pPr marL="0" lvl="0" indent="268288" algn="just">
              <a:buNone/>
            </a:pPr>
            <a:r>
              <a:rPr lang="en-GB" dirty="0" smtClean="0"/>
              <a:t>2 two-day trainings and 32 hours of webinars for vocational and general subject teachers on creating subject-related online content.</a:t>
            </a:r>
          </a:p>
          <a:p>
            <a:pPr marL="0" lvl="0" indent="268288" algn="just">
              <a:buNone/>
            </a:pPr>
            <a:r>
              <a:rPr lang="en-GB" dirty="0" smtClean="0"/>
              <a:t>Equipping computer laboratory: 2 laptop computers, 14 All-in-One desktop computers, a laser printer, video conferencing equipment, a projector and screen, a server computer and vessel simulation software.</a:t>
            </a:r>
          </a:p>
          <a:p>
            <a:pPr marL="0" indent="268288" algn="just">
              <a:buNone/>
            </a:pPr>
            <a:r>
              <a:rPr lang="en-US" dirty="0" smtClean="0"/>
              <a:t>Building </a:t>
            </a:r>
            <a:r>
              <a:rPr lang="en-US" dirty="0"/>
              <a:t>and maintenance of project </a:t>
            </a:r>
            <a:r>
              <a:rPr lang="en-US" dirty="0" smtClean="0"/>
              <a:t>website.</a:t>
            </a:r>
            <a:endParaRPr lang="en-US" dirty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GB" dirty="0" smtClean="0"/>
          </a:p>
          <a:p>
            <a:pPr marL="0" lvl="0" indent="0">
              <a:buNone/>
            </a:pP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Activites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381"/>
            <a:ext cx="5139373" cy="725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0883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hirlpool design templat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hirlpool design template" id="{B0128F98-607F-47C4-A649-292B01FF2444}" vid="{FC96924F-4682-4782-BA1F-5BADBD07190F}"/>
    </a:ext>
  </a:extLst>
</a:theme>
</file>

<file path=ppt/theme/theme2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Violet 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Calibri">
      <a:maj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D0480BBF-5CF3-42A1-972C-384415DA73A7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Whirlpool design slides</Template>
  <TotalTime>0</TotalTime>
  <Words>327</Words>
  <Application>Microsoft Office PowerPoint</Application>
  <PresentationFormat>Widescreen</PresentationFormat>
  <Paragraphs>52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Whirlpool design template</vt:lpstr>
      <vt:lpstr>Beneficiary:  The Maritime School Bakar</vt:lpstr>
      <vt:lpstr>PowerPoint Presentation</vt:lpstr>
      <vt:lpstr>Call for proposals - Grant scheme  </vt:lpstr>
      <vt:lpstr>Partnership</vt:lpstr>
      <vt:lpstr>Objectives</vt:lpstr>
      <vt:lpstr>Activites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cp:lastModifiedBy/>
  <cp:revision>1</cp:revision>
  <dcterms:created xsi:type="dcterms:W3CDTF">2014-04-16T07:43:19Z</dcterms:created>
  <dcterms:modified xsi:type="dcterms:W3CDTF">2014-04-23T10:12:37Z</dcterms:modified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TC034606179991</vt:lpwstr>
  </property>
</Properties>
</file>